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GB"/>
              <a:t>Interoperability:</a:t>
            </a:r>
            <a:r>
              <a:rPr lang="en-GB" baseline="0"/>
              <a:t> summary of expenditures</a:t>
            </a:r>
            <a:endParaRPr lang="en-GB"/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'Summary for slides'!$A$3</c:f>
              <c:strCache>
                <c:ptCount val="1"/>
                <c:pt idx="0">
                  <c:v>Member States</c:v>
                </c:pt>
              </c:strCache>
            </c:strRef>
          </c:tx>
          <c:invertIfNegative val="0"/>
          <c:cat>
            <c:strRef>
              <c:f>'Summary for slides'!$B$17:$J$17</c:f>
              <c:strCache>
                <c:ptCount val="9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</c:strCache>
            </c:strRef>
          </c:cat>
          <c:val>
            <c:numRef>
              <c:f>'Summary for slides'!$B$6:$J$6</c:f>
              <c:numCache>
                <c:formatCode>#,##0.000_ ;\-#,##0.000\ </c:formatCode>
                <c:ptCount val="9"/>
                <c:pt idx="0">
                  <c:v>0</c:v>
                </c:pt>
                <c:pt idx="1">
                  <c:v>0</c:v>
                </c:pt>
                <c:pt idx="2">
                  <c:v>43.15</c:v>
                </c:pt>
                <c:pt idx="3">
                  <c:v>48.15</c:v>
                </c:pt>
                <c:pt idx="4">
                  <c:v>45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14B-41C1-906C-3EED9796D143}"/>
            </c:ext>
          </c:extLst>
        </c:ser>
        <c:ser>
          <c:idx val="2"/>
          <c:order val="1"/>
          <c:tx>
            <c:strRef>
              <c:f>'Summary for slides'!$A$8</c:f>
              <c:strCache>
                <c:ptCount val="1"/>
                <c:pt idx="0">
                  <c:v>18.02.07 - eu-LISA</c:v>
                </c:pt>
              </c:strCache>
            </c:strRef>
          </c:tx>
          <c:invertIfNegative val="0"/>
          <c:cat>
            <c:strRef>
              <c:f>'Summary for slides'!$B$17:$J$17</c:f>
              <c:strCache>
                <c:ptCount val="9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</c:strCache>
            </c:strRef>
          </c:cat>
          <c:val>
            <c:numRef>
              <c:f>'Summary for slides'!$B$12:$J$12</c:f>
              <c:numCache>
                <c:formatCode>#,##0.000_ ;\-#,##0.000\ </c:formatCode>
                <c:ptCount val="9"/>
                <c:pt idx="0">
                  <c:v>5.8300800000000006</c:v>
                </c:pt>
                <c:pt idx="1">
                  <c:v>17.030799999999999</c:v>
                </c:pt>
                <c:pt idx="2">
                  <c:v>51.742936666666665</c:v>
                </c:pt>
                <c:pt idx="3">
                  <c:v>44.748770000000007</c:v>
                </c:pt>
                <c:pt idx="4">
                  <c:v>29.653033333333333</c:v>
                </c:pt>
                <c:pt idx="5">
                  <c:v>20.369800000000001</c:v>
                </c:pt>
                <c:pt idx="6">
                  <c:v>18.60868</c:v>
                </c:pt>
                <c:pt idx="7">
                  <c:v>18.528680000000001</c:v>
                </c:pt>
                <c:pt idx="8">
                  <c:v>18.528680000000001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14B-41C1-906C-3EED9796D143}"/>
            </c:ext>
          </c:extLst>
        </c:ser>
        <c:ser>
          <c:idx val="3"/>
          <c:order val="2"/>
          <c:tx>
            <c:strRef>
              <c:f>'Summary for slides'!$A$17</c:f>
              <c:strCache>
                <c:ptCount val="1"/>
                <c:pt idx="0">
                  <c:v>18.02.04 - Europol</c:v>
                </c:pt>
              </c:strCache>
            </c:strRef>
          </c:tx>
          <c:invertIfNegative val="0"/>
          <c:cat>
            <c:strRef>
              <c:f>'Summary for slides'!$B$17:$J$17</c:f>
              <c:strCache>
                <c:ptCount val="9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</c:strCache>
            </c:strRef>
          </c:cat>
          <c:val>
            <c:numRef>
              <c:f>'Summary for slides'!$B$21:$J$21</c:f>
              <c:numCache>
                <c:formatCode>#,##0.000_ ;\-#,##0.000\ </c:formatCode>
                <c:ptCount val="9"/>
                <c:pt idx="0">
                  <c:v>0.69</c:v>
                </c:pt>
                <c:pt idx="1">
                  <c:v>8.3819999999999997</c:v>
                </c:pt>
                <c:pt idx="2">
                  <c:v>8.3819999999999997</c:v>
                </c:pt>
                <c:pt idx="3">
                  <c:v>3.5890000000000004</c:v>
                </c:pt>
                <c:pt idx="4">
                  <c:v>3.5890000000000004</c:v>
                </c:pt>
                <c:pt idx="5">
                  <c:v>3.3820000000000006</c:v>
                </c:pt>
                <c:pt idx="6">
                  <c:v>8.7319999999999993</c:v>
                </c:pt>
                <c:pt idx="7">
                  <c:v>8.7319999999999993</c:v>
                </c:pt>
                <c:pt idx="8">
                  <c:v>3.3820000000000006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14B-41C1-906C-3EED9796D143}"/>
            </c:ext>
          </c:extLst>
        </c:ser>
        <c:ser>
          <c:idx val="4"/>
          <c:order val="3"/>
          <c:tx>
            <c:strRef>
              <c:f>'Summary for slides'!$A$24</c:f>
              <c:strCache>
                <c:ptCount val="1"/>
                <c:pt idx="0">
                  <c:v>18.02.05 - CEPOL</c:v>
                </c:pt>
              </c:strCache>
            </c:strRef>
          </c:tx>
          <c:invertIfNegative val="0"/>
          <c:cat>
            <c:strRef>
              <c:f>'Summary for slides'!$B$17:$J$17</c:f>
              <c:strCache>
                <c:ptCount val="9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</c:strCache>
            </c:strRef>
          </c:cat>
          <c:val>
            <c:numRef>
              <c:f>'Summary for slides'!$B$28:$J$28</c:f>
              <c:numCache>
                <c:formatCode>#,##0.000_ ;\-#,##0.000\ </c:formatCode>
                <c:ptCount val="9"/>
                <c:pt idx="0">
                  <c:v>0</c:v>
                </c:pt>
                <c:pt idx="1">
                  <c:v>0.14349999999999999</c:v>
                </c:pt>
                <c:pt idx="2">
                  <c:v>0.38400000000000001</c:v>
                </c:pt>
                <c:pt idx="3">
                  <c:v>0.48200000000000004</c:v>
                </c:pt>
                <c:pt idx="4">
                  <c:v>0.20800000000000002</c:v>
                </c:pt>
                <c:pt idx="5">
                  <c:v>0.20800000000000002</c:v>
                </c:pt>
                <c:pt idx="6">
                  <c:v>0.20800000000000002</c:v>
                </c:pt>
                <c:pt idx="7">
                  <c:v>0.20800000000000002</c:v>
                </c:pt>
                <c:pt idx="8">
                  <c:v>0.20800000000000002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14B-41C1-906C-3EED9796D143}"/>
            </c:ext>
          </c:extLst>
        </c:ser>
        <c:ser>
          <c:idx val="5"/>
          <c:order val="4"/>
          <c:tx>
            <c:strRef>
              <c:f>'Summary for slides'!$A$31</c:f>
              <c:strCache>
                <c:ptCount val="1"/>
                <c:pt idx="0">
                  <c:v>18.02.03 - EBCG</c:v>
                </c:pt>
              </c:strCache>
            </c:strRef>
          </c:tx>
          <c:invertIfNegative val="0"/>
          <c:cat>
            <c:strRef>
              <c:f>'Summary for slides'!$B$17:$J$17</c:f>
              <c:strCache>
                <c:ptCount val="9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</c:strCache>
            </c:strRef>
          </c:cat>
          <c:val>
            <c:numRef>
              <c:f>'Summary for slides'!$B$35:$J$35</c:f>
              <c:numCache>
                <c:formatCode>#,##0.000_ ;\-#,##0.000\ 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0.60833333333333339</c:v>
                </c:pt>
                <c:pt idx="4">
                  <c:v>3.9000000000000004</c:v>
                </c:pt>
                <c:pt idx="5">
                  <c:v>0.28333333333333333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14B-41C1-906C-3EED9796D143}"/>
            </c:ext>
          </c:extLst>
        </c:ser>
        <c:ser>
          <c:idx val="6"/>
          <c:order val="5"/>
          <c:tx>
            <c:strRef>
              <c:f>'Summary for slides'!$A$43</c:f>
              <c:strCache>
                <c:ptCount val="1"/>
                <c:pt idx="0">
                  <c:v>Heading 5 - DG Home</c:v>
                </c:pt>
              </c:strCache>
            </c:strRef>
          </c:tx>
          <c:invertIfNegative val="0"/>
          <c:cat>
            <c:strRef>
              <c:f>'Summary for slides'!$B$17:$J$17</c:f>
              <c:strCache>
                <c:ptCount val="9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</c:strCache>
            </c:strRef>
          </c:cat>
          <c:val>
            <c:numRef>
              <c:f>'Summary for slides'!$B$44:$J$44</c:f>
              <c:numCache>
                <c:formatCode>#,##0.000_ ;\-#,##0.000\ </c:formatCode>
                <c:ptCount val="9"/>
                <c:pt idx="0">
                  <c:v>1.0129999999999999</c:v>
                </c:pt>
                <c:pt idx="1">
                  <c:v>1.0129999999999999</c:v>
                </c:pt>
                <c:pt idx="2">
                  <c:v>1.0129999999999999</c:v>
                </c:pt>
                <c:pt idx="3">
                  <c:v>1.0129999999999999</c:v>
                </c:pt>
                <c:pt idx="4">
                  <c:v>1.0129999999999999</c:v>
                </c:pt>
                <c:pt idx="5">
                  <c:v>1.0129999999999999</c:v>
                </c:pt>
                <c:pt idx="6">
                  <c:v>0.53900000000000003</c:v>
                </c:pt>
                <c:pt idx="7">
                  <c:v>0.53900000000000003</c:v>
                </c:pt>
                <c:pt idx="8">
                  <c:v>0.53900000000000003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14B-41C1-906C-3EED9796D1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303706112"/>
        <c:axId val="303707648"/>
      </c:barChart>
      <c:catAx>
        <c:axId val="3037061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03707648"/>
        <c:crosses val="autoZero"/>
        <c:auto val="1"/>
        <c:lblAlgn val="ctr"/>
        <c:lblOffset val="100"/>
        <c:noMultiLvlLbl val="0"/>
      </c:catAx>
      <c:valAx>
        <c:axId val="303707648"/>
        <c:scaling>
          <c:orientation val="minMax"/>
        </c:scaling>
        <c:delete val="0"/>
        <c:axPos val="l"/>
        <c:majorGridlines/>
        <c:numFmt formatCode="#,##0.000_ ;\-#,##0.000\ " sourceLinked="1"/>
        <c:majorTickMark val="none"/>
        <c:minorTickMark val="none"/>
        <c:tickLblPos val="nextTo"/>
        <c:spPr>
          <a:ln w="9525">
            <a:noFill/>
          </a:ln>
        </c:spPr>
        <c:crossAx val="303706112"/>
        <c:crosses val="autoZero"/>
        <c:crossBetween val="between"/>
      </c:valAx>
      <c:spPr>
        <a:ln>
          <a:solidFill>
            <a:srgbClr val="000000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hu-HU" dirty="0" err="1" smtClean="0">
                <a:effectLst/>
              </a:rPr>
              <a:t>Interoperabilitás</a:t>
            </a:r>
            <a:r>
              <a:rPr lang="hu-HU" smtClean="0">
                <a:effectLst/>
              </a:rPr>
              <a:t>:  </a:t>
            </a:r>
            <a:r>
              <a:rPr lang="hu-HU" dirty="0" smtClean="0">
                <a:effectLst/>
              </a:rPr>
              <a:t>kiadások összefoglalása</a:t>
            </a:r>
            <a:endParaRPr lang="hu-HU" dirty="0">
              <a:effectLst/>
            </a:endParaRPr>
          </a:p>
        </c:rich>
      </c:tx>
      <c:layout>
        <c:manualLayout>
          <c:xMode val="edge"/>
          <c:yMode val="edge"/>
          <c:x val="0.26659633147619266"/>
          <c:y val="1.6290398370789137E-2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'Summary for slides'!$A$3</c:f>
              <c:strCache>
                <c:ptCount val="1"/>
                <c:pt idx="0">
                  <c:v>Member States</c:v>
                </c:pt>
              </c:strCache>
            </c:strRef>
          </c:tx>
          <c:invertIfNegative val="0"/>
          <c:cat>
            <c:strRef>
              <c:f>'Summary for slides'!$B$17:$J$17</c:f>
              <c:strCache>
                <c:ptCount val="9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</c:strCache>
            </c:strRef>
          </c:cat>
          <c:val>
            <c:numRef>
              <c:f>'Summary for slides'!$B$6:$J$6</c:f>
              <c:numCache>
                <c:formatCode>#,##0.000_ ;\-#,##0.000\ </c:formatCode>
                <c:ptCount val="9"/>
                <c:pt idx="0">
                  <c:v>0</c:v>
                </c:pt>
                <c:pt idx="1">
                  <c:v>0</c:v>
                </c:pt>
                <c:pt idx="2">
                  <c:v>43.15</c:v>
                </c:pt>
                <c:pt idx="3">
                  <c:v>48.15</c:v>
                </c:pt>
                <c:pt idx="4">
                  <c:v>45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14B-41C1-906C-3EED9796D143}"/>
            </c:ext>
          </c:extLst>
        </c:ser>
        <c:ser>
          <c:idx val="2"/>
          <c:order val="1"/>
          <c:tx>
            <c:strRef>
              <c:f>'Summary for slides'!$A$8</c:f>
              <c:strCache>
                <c:ptCount val="1"/>
                <c:pt idx="0">
                  <c:v>18.02.07 - eu-LISA</c:v>
                </c:pt>
              </c:strCache>
            </c:strRef>
          </c:tx>
          <c:invertIfNegative val="0"/>
          <c:cat>
            <c:strRef>
              <c:f>'Summary for slides'!$B$17:$J$17</c:f>
              <c:strCache>
                <c:ptCount val="9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</c:strCache>
            </c:strRef>
          </c:cat>
          <c:val>
            <c:numRef>
              <c:f>'Summary for slides'!$B$12:$J$12</c:f>
              <c:numCache>
                <c:formatCode>#,##0.000_ ;\-#,##0.000\ </c:formatCode>
                <c:ptCount val="9"/>
                <c:pt idx="0">
                  <c:v>5.8300800000000006</c:v>
                </c:pt>
                <c:pt idx="1">
                  <c:v>17.030799999999999</c:v>
                </c:pt>
                <c:pt idx="2">
                  <c:v>51.742936666666665</c:v>
                </c:pt>
                <c:pt idx="3">
                  <c:v>44.748770000000007</c:v>
                </c:pt>
                <c:pt idx="4">
                  <c:v>29.653033333333333</c:v>
                </c:pt>
                <c:pt idx="5">
                  <c:v>20.369800000000001</c:v>
                </c:pt>
                <c:pt idx="6">
                  <c:v>18.60868</c:v>
                </c:pt>
                <c:pt idx="7">
                  <c:v>18.528680000000001</c:v>
                </c:pt>
                <c:pt idx="8">
                  <c:v>18.528680000000001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14B-41C1-906C-3EED9796D143}"/>
            </c:ext>
          </c:extLst>
        </c:ser>
        <c:ser>
          <c:idx val="3"/>
          <c:order val="2"/>
          <c:tx>
            <c:strRef>
              <c:f>'Summary for slides'!$A$17</c:f>
              <c:strCache>
                <c:ptCount val="1"/>
                <c:pt idx="0">
                  <c:v>18.02.04 - Europol</c:v>
                </c:pt>
              </c:strCache>
            </c:strRef>
          </c:tx>
          <c:invertIfNegative val="0"/>
          <c:cat>
            <c:strRef>
              <c:f>'Summary for slides'!$B$17:$J$17</c:f>
              <c:strCache>
                <c:ptCount val="9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</c:strCache>
            </c:strRef>
          </c:cat>
          <c:val>
            <c:numRef>
              <c:f>'Summary for slides'!$B$21:$J$21</c:f>
              <c:numCache>
                <c:formatCode>#,##0.000_ ;\-#,##0.000\ </c:formatCode>
                <c:ptCount val="9"/>
                <c:pt idx="0">
                  <c:v>0.69</c:v>
                </c:pt>
                <c:pt idx="1">
                  <c:v>8.3819999999999997</c:v>
                </c:pt>
                <c:pt idx="2">
                  <c:v>8.3819999999999997</c:v>
                </c:pt>
                <c:pt idx="3">
                  <c:v>3.5890000000000004</c:v>
                </c:pt>
                <c:pt idx="4">
                  <c:v>3.5890000000000004</c:v>
                </c:pt>
                <c:pt idx="5">
                  <c:v>3.3820000000000006</c:v>
                </c:pt>
                <c:pt idx="6">
                  <c:v>8.7319999999999993</c:v>
                </c:pt>
                <c:pt idx="7">
                  <c:v>8.7319999999999993</c:v>
                </c:pt>
                <c:pt idx="8">
                  <c:v>3.3820000000000006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14B-41C1-906C-3EED9796D143}"/>
            </c:ext>
          </c:extLst>
        </c:ser>
        <c:ser>
          <c:idx val="4"/>
          <c:order val="3"/>
          <c:tx>
            <c:strRef>
              <c:f>'Summary for slides'!$A$24</c:f>
              <c:strCache>
                <c:ptCount val="1"/>
                <c:pt idx="0">
                  <c:v>18.02.05 - CEPOL</c:v>
                </c:pt>
              </c:strCache>
            </c:strRef>
          </c:tx>
          <c:invertIfNegative val="0"/>
          <c:cat>
            <c:strRef>
              <c:f>'Summary for slides'!$B$17:$J$17</c:f>
              <c:strCache>
                <c:ptCount val="9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</c:strCache>
            </c:strRef>
          </c:cat>
          <c:val>
            <c:numRef>
              <c:f>'Summary for slides'!$B$28:$J$28</c:f>
              <c:numCache>
                <c:formatCode>#,##0.000_ ;\-#,##0.000\ </c:formatCode>
                <c:ptCount val="9"/>
                <c:pt idx="0">
                  <c:v>0</c:v>
                </c:pt>
                <c:pt idx="1">
                  <c:v>0.14349999999999999</c:v>
                </c:pt>
                <c:pt idx="2">
                  <c:v>0.38400000000000001</c:v>
                </c:pt>
                <c:pt idx="3">
                  <c:v>0.48200000000000004</c:v>
                </c:pt>
                <c:pt idx="4">
                  <c:v>0.20800000000000002</c:v>
                </c:pt>
                <c:pt idx="5">
                  <c:v>0.20800000000000002</c:v>
                </c:pt>
                <c:pt idx="6">
                  <c:v>0.20800000000000002</c:v>
                </c:pt>
                <c:pt idx="7">
                  <c:v>0.20800000000000002</c:v>
                </c:pt>
                <c:pt idx="8">
                  <c:v>0.20800000000000002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14B-41C1-906C-3EED9796D143}"/>
            </c:ext>
          </c:extLst>
        </c:ser>
        <c:ser>
          <c:idx val="5"/>
          <c:order val="4"/>
          <c:tx>
            <c:strRef>
              <c:f>'Summary for slides'!$A$31</c:f>
              <c:strCache>
                <c:ptCount val="1"/>
                <c:pt idx="0">
                  <c:v>18.02.03 - EBCG</c:v>
                </c:pt>
              </c:strCache>
            </c:strRef>
          </c:tx>
          <c:invertIfNegative val="0"/>
          <c:cat>
            <c:strRef>
              <c:f>'Summary for slides'!$B$17:$J$17</c:f>
              <c:strCache>
                <c:ptCount val="9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</c:strCache>
            </c:strRef>
          </c:cat>
          <c:val>
            <c:numRef>
              <c:f>'Summary for slides'!$B$35:$J$35</c:f>
              <c:numCache>
                <c:formatCode>#,##0.000_ ;\-#,##0.000\ 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0.60833333333333339</c:v>
                </c:pt>
                <c:pt idx="4">
                  <c:v>3.9000000000000004</c:v>
                </c:pt>
                <c:pt idx="5">
                  <c:v>0.28333333333333333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14B-41C1-906C-3EED9796D143}"/>
            </c:ext>
          </c:extLst>
        </c:ser>
        <c:ser>
          <c:idx val="6"/>
          <c:order val="5"/>
          <c:tx>
            <c:strRef>
              <c:f>'Summary for slides'!$A$43</c:f>
              <c:strCache>
                <c:ptCount val="1"/>
                <c:pt idx="0">
                  <c:v>Heading 5 - DG Home</c:v>
                </c:pt>
              </c:strCache>
            </c:strRef>
          </c:tx>
          <c:invertIfNegative val="0"/>
          <c:cat>
            <c:strRef>
              <c:f>'Summary for slides'!$B$17:$J$17</c:f>
              <c:strCache>
                <c:ptCount val="9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</c:strCache>
            </c:strRef>
          </c:cat>
          <c:val>
            <c:numRef>
              <c:f>'Summary for slides'!$B$44:$J$44</c:f>
              <c:numCache>
                <c:formatCode>#,##0.000_ ;\-#,##0.000\ </c:formatCode>
                <c:ptCount val="9"/>
                <c:pt idx="0">
                  <c:v>1.0129999999999999</c:v>
                </c:pt>
                <c:pt idx="1">
                  <c:v>1.0129999999999999</c:v>
                </c:pt>
                <c:pt idx="2">
                  <c:v>1.0129999999999999</c:v>
                </c:pt>
                <c:pt idx="3">
                  <c:v>1.0129999999999999</c:v>
                </c:pt>
                <c:pt idx="4">
                  <c:v>1.0129999999999999</c:v>
                </c:pt>
                <c:pt idx="5">
                  <c:v>1.0129999999999999</c:v>
                </c:pt>
                <c:pt idx="6">
                  <c:v>0.53900000000000003</c:v>
                </c:pt>
                <c:pt idx="7">
                  <c:v>0.53900000000000003</c:v>
                </c:pt>
                <c:pt idx="8">
                  <c:v>0.53900000000000003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14B-41C1-906C-3EED9796D1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307055232"/>
        <c:axId val="307081600"/>
      </c:barChart>
      <c:catAx>
        <c:axId val="3070552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07081600"/>
        <c:crosses val="autoZero"/>
        <c:auto val="1"/>
        <c:lblAlgn val="ctr"/>
        <c:lblOffset val="100"/>
        <c:noMultiLvlLbl val="0"/>
      </c:catAx>
      <c:valAx>
        <c:axId val="307081600"/>
        <c:scaling>
          <c:orientation val="minMax"/>
        </c:scaling>
        <c:delete val="0"/>
        <c:axPos val="l"/>
        <c:majorGridlines/>
        <c:numFmt formatCode="#,##0.000_ ;\-#,##0.000\ " sourceLinked="1"/>
        <c:majorTickMark val="none"/>
        <c:minorTickMark val="none"/>
        <c:tickLblPos val="nextTo"/>
        <c:spPr>
          <a:ln w="9525">
            <a:noFill/>
          </a:ln>
        </c:spPr>
        <c:crossAx val="307055232"/>
        <c:crosses val="autoZero"/>
        <c:crossBetween val="between"/>
      </c:valAx>
      <c:spPr>
        <a:ln>
          <a:solidFill>
            <a:srgbClr val="000000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AF56C-3BAF-45E8-9633-FC20C0742AEA}" type="datetimeFigureOut">
              <a:rPr lang="hu-HU" smtClean="0"/>
              <a:t>2018.10.09.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B158B-A40E-42CC-A9E0-434C953CCD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2102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8238D3-98C1-494D-9848-F004413580DC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2241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Vs</a:t>
            </a:r>
            <a:r>
              <a:rPr lang="hu-HU" dirty="0" smtClean="0"/>
              <a:t> </a:t>
            </a:r>
            <a:r>
              <a:rPr lang="hu-HU" dirty="0" err="1" smtClean="0"/>
              <a:t>left</a:t>
            </a:r>
            <a:r>
              <a:rPr lang="hu-HU" dirty="0" smtClean="0"/>
              <a:t>??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8238D3-98C1-494D-9848-F004413580DC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2241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noProof="0" dirty="0" smtClean="0">
                <a:ea typeface="+mn-ea"/>
                <a:cs typeface="+mn-cs"/>
              </a:rPr>
              <a:t>temporary team to validate links between identities at the moment MID goes live</a:t>
            </a:r>
            <a:r>
              <a:rPr lang="hu-HU" sz="1200" noProof="0" dirty="0" smtClean="0">
                <a:ea typeface="+mn-ea"/>
                <a:cs typeface="+mn-cs"/>
              </a:rPr>
              <a:t> – nem vagyok biztos ebben a mondatban, hogy hogyan is érti.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8238D3-98C1-494D-9848-F004413580DC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2390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8238D3-98C1-494D-9848-F004413580DC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6957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44C0-A1A0-423E-B3F6-2FDDABE34338}" type="datetimeFigureOut">
              <a:rPr lang="hu-HU" smtClean="0"/>
              <a:t>2018.10.09.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B2D6-0B01-4AA6-BB1D-495B77F5996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3664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44C0-A1A0-423E-B3F6-2FDDABE34338}" type="datetimeFigureOut">
              <a:rPr lang="hu-HU" smtClean="0"/>
              <a:t>2018.10.09.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B2D6-0B01-4AA6-BB1D-495B77F5996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8132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44C0-A1A0-423E-B3F6-2FDDABE34338}" type="datetimeFigureOut">
              <a:rPr lang="hu-HU" smtClean="0"/>
              <a:t>2018.10.09.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B2D6-0B01-4AA6-BB1D-495B77F5996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894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44C0-A1A0-423E-B3F6-2FDDABE34338}" type="datetimeFigureOut">
              <a:rPr lang="hu-HU" smtClean="0"/>
              <a:t>2018.10.09.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B2D6-0B01-4AA6-BB1D-495B77F5996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024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44C0-A1A0-423E-B3F6-2FDDABE34338}" type="datetimeFigureOut">
              <a:rPr lang="hu-HU" smtClean="0"/>
              <a:t>2018.10.09.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B2D6-0B01-4AA6-BB1D-495B77F5996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519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44C0-A1A0-423E-B3F6-2FDDABE34338}" type="datetimeFigureOut">
              <a:rPr lang="hu-HU" smtClean="0"/>
              <a:t>2018.10.09.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B2D6-0B01-4AA6-BB1D-495B77F5996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0975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44C0-A1A0-423E-B3F6-2FDDABE34338}" type="datetimeFigureOut">
              <a:rPr lang="hu-HU" smtClean="0"/>
              <a:t>2018.10.09.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B2D6-0B01-4AA6-BB1D-495B77F5996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4443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44C0-A1A0-423E-B3F6-2FDDABE34338}" type="datetimeFigureOut">
              <a:rPr lang="hu-HU" smtClean="0"/>
              <a:t>2018.10.09.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B2D6-0B01-4AA6-BB1D-495B77F5996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563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44C0-A1A0-423E-B3F6-2FDDABE34338}" type="datetimeFigureOut">
              <a:rPr lang="hu-HU" smtClean="0"/>
              <a:t>2018.10.09.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B2D6-0B01-4AA6-BB1D-495B77F5996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5871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44C0-A1A0-423E-B3F6-2FDDABE34338}" type="datetimeFigureOut">
              <a:rPr lang="hu-HU" smtClean="0"/>
              <a:t>2018.10.09.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B2D6-0B01-4AA6-BB1D-495B77F5996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8094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44C0-A1A0-423E-B3F6-2FDDABE34338}" type="datetimeFigureOut">
              <a:rPr lang="hu-HU" smtClean="0"/>
              <a:t>2018.10.09.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B2D6-0B01-4AA6-BB1D-495B77F5996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9671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044C0-A1A0-423E-B3F6-2FDDABE34338}" type="datetimeFigureOut">
              <a:rPr lang="hu-HU" smtClean="0"/>
              <a:t>2018.10.09.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CB2D6-0B01-4AA6-BB1D-495B77F5996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0497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732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Budget overview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776197-562E-4628-977E-A0BA93F9DEE6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6" name="Chart 5"/>
          <p:cNvGraphicFramePr>
            <a:graphicFrameLocks noChangeAspect="1"/>
          </p:cNvGraphicFramePr>
          <p:nvPr>
            <p:extLst/>
          </p:nvPr>
        </p:nvGraphicFramePr>
        <p:xfrm>
          <a:off x="179512" y="1268760"/>
          <a:ext cx="8731523" cy="4677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368" y="1667375"/>
            <a:ext cx="3020120" cy="22689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</p:pic>
      <p:sp>
        <p:nvSpPr>
          <p:cNvPr id="3" name="Right Brace 2"/>
          <p:cNvSpPr/>
          <p:nvPr/>
        </p:nvSpPr>
        <p:spPr bwMode="auto">
          <a:xfrm>
            <a:off x="1619672" y="6237312"/>
            <a:ext cx="155448" cy="914400"/>
          </a:xfrm>
          <a:prstGeom prst="rightBrac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7600" b="0" i="0" u="none" strike="noStrike" kern="1200" cap="none" spc="0" normalizeH="0" baseline="0" noProof="0" smtClean="0">
              <a:ln>
                <a:noFill/>
              </a:ln>
              <a:solidFill>
                <a:srgbClr val="FFD624"/>
              </a:solidFill>
              <a:effectLst/>
              <a:uLnTx/>
              <a:uFillTx/>
              <a:latin typeface="Verdana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Left Brace 4"/>
          <p:cNvSpPr/>
          <p:nvPr/>
        </p:nvSpPr>
        <p:spPr bwMode="auto">
          <a:xfrm rot="16200000">
            <a:off x="1638121" y="5175638"/>
            <a:ext cx="323145" cy="1800203"/>
          </a:xfrm>
          <a:prstGeom prst="leftBrace">
            <a:avLst>
              <a:gd name="adj1" fmla="val 0"/>
              <a:gd name="adj2" fmla="val 50388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7600" b="0" i="0" u="none" strike="noStrike" kern="1200" cap="none" spc="0" normalizeH="0" baseline="0" noProof="0" smtClean="0">
              <a:ln>
                <a:noFill/>
              </a:ln>
              <a:solidFill>
                <a:srgbClr val="FFD624"/>
              </a:solidFill>
              <a:effectLst/>
              <a:uLnTx/>
              <a:uFillTx/>
              <a:latin typeface="Verdana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6165304"/>
            <a:ext cx="59034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The expenditures over these 2 years (just) fit within the MFF:</a:t>
            </a:r>
            <a:br>
              <a:rPr kumimoji="0" lang="fr-B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</a:br>
            <a:r>
              <a:rPr kumimoji="0" lang="fr-B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 €32,1m (vs €32,9m left)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14862" y="2034365"/>
            <a:ext cx="589905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GB" sz="1600" dirty="0" smtClean="0">
                <a:solidFill>
                  <a:srgbClr val="92D050"/>
                </a:solidFill>
              </a:rPr>
              <a:t>261,3</a:t>
            </a:r>
            <a:endParaRPr lang="en-GB" sz="1600" dirty="0">
              <a:solidFill>
                <a:srgbClr val="92D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07569" y="3629346"/>
            <a:ext cx="589905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GB" sz="1600" dirty="0" smtClean="0"/>
              <a:t>461,1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01910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</a:t>
            </a:r>
            <a:r>
              <a:rPr lang="hu-HU" dirty="0" smtClean="0"/>
              <a:t>öltségvetés Áttekintés</a:t>
            </a:r>
            <a:endParaRPr lang="hu-HU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776197-562E-4628-977E-A0BA93F9DEE6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6" name="Char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712005"/>
              </p:ext>
            </p:extLst>
          </p:nvPr>
        </p:nvGraphicFramePr>
        <p:xfrm>
          <a:off x="179512" y="1268760"/>
          <a:ext cx="8731523" cy="4677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368" y="1667375"/>
            <a:ext cx="3020120" cy="22689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</p:pic>
      <p:sp>
        <p:nvSpPr>
          <p:cNvPr id="3" name="Right Brace 2"/>
          <p:cNvSpPr/>
          <p:nvPr/>
        </p:nvSpPr>
        <p:spPr bwMode="auto">
          <a:xfrm>
            <a:off x="1619672" y="6237312"/>
            <a:ext cx="155448" cy="914400"/>
          </a:xfrm>
          <a:prstGeom prst="rightBrac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7600" b="0" i="0" u="none" strike="noStrike" kern="1200" cap="none" spc="0" normalizeH="0" baseline="0" noProof="0" smtClean="0">
              <a:ln>
                <a:noFill/>
              </a:ln>
              <a:solidFill>
                <a:srgbClr val="FFD624"/>
              </a:solidFill>
              <a:effectLst/>
              <a:uLnTx/>
              <a:uFillTx/>
              <a:latin typeface="Verdana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Left Brace 4"/>
          <p:cNvSpPr/>
          <p:nvPr/>
        </p:nvSpPr>
        <p:spPr bwMode="auto">
          <a:xfrm rot="16200000">
            <a:off x="1638121" y="5175638"/>
            <a:ext cx="323145" cy="1800203"/>
          </a:xfrm>
          <a:prstGeom prst="leftBrace">
            <a:avLst>
              <a:gd name="adj1" fmla="val 0"/>
              <a:gd name="adj2" fmla="val 50388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7600" b="0" i="0" u="none" strike="noStrike" kern="1200" cap="none" spc="0" normalizeH="0" baseline="0" noProof="0" smtClean="0">
              <a:ln>
                <a:noFill/>
              </a:ln>
              <a:solidFill>
                <a:srgbClr val="FFD624"/>
              </a:solidFill>
              <a:effectLst/>
              <a:uLnTx/>
              <a:uFillTx/>
              <a:latin typeface="Verdana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1" y="6165304"/>
            <a:ext cx="7407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 költségvetés ez alatt a két év alatt éppen hogy belefér</a:t>
            </a:r>
            <a:r>
              <a:rPr kumimoji="0" lang="hu-HU" sz="18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 az MFF keretbe:</a:t>
            </a:r>
            <a:r>
              <a:rPr kumimoji="0" lang="fr-B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 </a:t>
            </a:r>
            <a:endParaRPr kumimoji="0" lang="hu-HU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  <a:p>
            <a:pPr lvl="0" eaLnBrk="1" hangingPunct="1">
              <a:defRPr/>
            </a:pPr>
            <a:r>
              <a:rPr kumimoji="0" lang="fr-B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€32,1m (</a:t>
            </a:r>
            <a:r>
              <a:rPr lang="fr-BE" b="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€32,9m</a:t>
            </a:r>
            <a:r>
              <a:rPr lang="hu-HU" b="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)</a:t>
            </a:r>
            <a:r>
              <a:rPr lang="fr-BE" b="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14862" y="2034365"/>
            <a:ext cx="589905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GB" sz="1600" dirty="0" smtClean="0">
                <a:solidFill>
                  <a:srgbClr val="92D050"/>
                </a:solidFill>
              </a:rPr>
              <a:t>261,3</a:t>
            </a:r>
            <a:endParaRPr lang="en-GB" sz="1600" dirty="0">
              <a:solidFill>
                <a:srgbClr val="92D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07569" y="3629346"/>
            <a:ext cx="589905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GB" sz="1600" dirty="0" smtClean="0"/>
              <a:t>461,1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73850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Budget details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776197-562E-4628-977E-A0BA93F9DEE6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How is the €461,1m spent over 2019-2027?</a:t>
            </a:r>
          </a:p>
          <a:p>
            <a:r>
              <a:rPr lang="en-GB" sz="1800" i="1" noProof="0" dirty="0" smtClean="0"/>
              <a:t>(see proposal's EM page 20 + LFS section 3.2.1) </a:t>
            </a:r>
            <a:r>
              <a:rPr lang="en-GB" sz="2000" noProof="0" dirty="0" smtClean="0"/>
              <a:t>	</a:t>
            </a:r>
          </a:p>
          <a:p>
            <a:pPr lvl="1"/>
            <a:r>
              <a:rPr lang="en-GB" sz="2000" b="1" noProof="0" dirty="0" smtClean="0">
                <a:solidFill>
                  <a:srgbClr val="C00000"/>
                </a:solidFill>
              </a:rPr>
              <a:t>€136,3m for Member States: </a:t>
            </a:r>
            <a:r>
              <a:rPr lang="en-GB" sz="2000" noProof="0" dirty="0" smtClean="0"/>
              <a:t>Changes to national systems, update of NUI, end-user training. </a:t>
            </a:r>
          </a:p>
          <a:p>
            <a:pPr lvl="1"/>
            <a:r>
              <a:rPr lang="en-GB" sz="2000" b="1" noProof="0" dirty="0" smtClean="0">
                <a:solidFill>
                  <a:srgbClr val="92D050"/>
                </a:solidFill>
              </a:rPr>
              <a:t>€261.3m for eu-LISA: </a:t>
            </a:r>
            <a:r>
              <a:rPr lang="en-GB" sz="2000" noProof="0" dirty="0" smtClean="0"/>
              <a:t>development &amp; maintenance of the five components. (36.3m added for SIS upgrade)</a:t>
            </a:r>
          </a:p>
          <a:p>
            <a:pPr lvl="1"/>
            <a:r>
              <a:rPr lang="en-GB" sz="2000" b="1" noProof="0" dirty="0" smtClean="0">
                <a:solidFill>
                  <a:srgbClr val="7030A0"/>
                </a:solidFill>
                <a:ea typeface="+mn-ea"/>
                <a:cs typeface="+mn-cs"/>
              </a:rPr>
              <a:t>€48,9m for Europol: </a:t>
            </a:r>
            <a:r>
              <a:rPr lang="en-GB" sz="2000" noProof="0" dirty="0" smtClean="0">
                <a:ea typeface="+mn-ea"/>
                <a:cs typeface="+mn-cs"/>
              </a:rPr>
              <a:t>upgrade of IT systems;</a:t>
            </a:r>
          </a:p>
          <a:p>
            <a:pPr lvl="1"/>
            <a:r>
              <a:rPr lang="en-GB" sz="2000" b="1" noProof="0" dirty="0" smtClean="0">
                <a:solidFill>
                  <a:srgbClr val="3399FF"/>
                </a:solidFill>
                <a:ea typeface="+mn-ea"/>
                <a:cs typeface="+mn-cs"/>
              </a:rPr>
              <a:t>€2,0m for CEPOL: </a:t>
            </a:r>
            <a:r>
              <a:rPr lang="en-GB" sz="2000" noProof="0" dirty="0" smtClean="0">
                <a:ea typeface="+mn-ea"/>
                <a:cs typeface="+mn-cs"/>
              </a:rPr>
              <a:t>preparation and delivery of training to operational staff.</a:t>
            </a:r>
          </a:p>
          <a:p>
            <a:pPr lvl="1"/>
            <a:r>
              <a:rPr lang="en-GB" sz="2000" b="1" noProof="0" dirty="0" smtClean="0">
                <a:solidFill>
                  <a:srgbClr val="FC7404"/>
                </a:solidFill>
                <a:ea typeface="+mn-ea"/>
                <a:cs typeface="+mn-cs"/>
              </a:rPr>
              <a:t>€4,8m for EBCG: </a:t>
            </a:r>
            <a:r>
              <a:rPr lang="en-GB" sz="2000" noProof="0" dirty="0" smtClean="0">
                <a:ea typeface="+mn-ea"/>
                <a:cs typeface="+mn-cs"/>
              </a:rPr>
              <a:t>temporary team to validate links between identities at the moment MID goes live</a:t>
            </a:r>
          </a:p>
          <a:p>
            <a:pPr lvl="1"/>
            <a:r>
              <a:rPr lang="en-GB" sz="2000" b="1" noProof="0" dirty="0" smtClean="0">
                <a:solidFill>
                  <a:srgbClr val="99CCFF"/>
                </a:solidFill>
                <a:ea typeface="+mn-ea"/>
                <a:cs typeface="+mn-cs"/>
              </a:rPr>
              <a:t>€7,7m for DG Home: </a:t>
            </a:r>
            <a:r>
              <a:rPr lang="en-GB" sz="2000" noProof="0" dirty="0" smtClean="0">
                <a:ea typeface="+mn-ea"/>
                <a:cs typeface="+mn-cs"/>
              </a:rPr>
              <a:t>responsibility for committee dealing with UMF</a:t>
            </a:r>
            <a:endParaRPr lang="en-GB" sz="2000" noProof="0" dirty="0"/>
          </a:p>
        </p:txBody>
      </p:sp>
    </p:spTree>
    <p:extLst>
      <p:ext uri="{BB962C8B-B14F-4D97-AF65-F5344CB8AC3E}">
        <p14:creationId xmlns:p14="http://schemas.microsoft.com/office/powerpoint/2010/main" val="334839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Költségvetés részletezése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776197-562E-4628-977E-A0BA93F9DEE6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GB" dirty="0" err="1"/>
              <a:t>Hogyan</a:t>
            </a:r>
            <a:r>
              <a:rPr lang="en-GB" dirty="0"/>
              <a:t> </a:t>
            </a:r>
            <a:r>
              <a:rPr lang="en-GB" dirty="0" err="1" smtClean="0"/>
              <a:t>használj</a:t>
            </a:r>
            <a:r>
              <a:rPr lang="hu-HU" dirty="0" smtClean="0"/>
              <a:t>u</a:t>
            </a:r>
            <a:r>
              <a:rPr lang="en-GB" dirty="0" smtClean="0"/>
              <a:t>k</a:t>
            </a:r>
            <a:r>
              <a:rPr lang="hu-HU" dirty="0" smtClean="0"/>
              <a:t> fel a </a:t>
            </a:r>
            <a:r>
              <a:rPr lang="en-GB" dirty="0" smtClean="0"/>
              <a:t>461,1m</a:t>
            </a:r>
            <a:r>
              <a:rPr lang="hu-HU" dirty="0" err="1" smtClean="0"/>
              <a:t>illió</a:t>
            </a:r>
            <a:r>
              <a:rPr lang="hu-HU" dirty="0" smtClean="0"/>
              <a:t> eurót </a:t>
            </a:r>
            <a:r>
              <a:rPr lang="en-GB" dirty="0" smtClean="0"/>
              <a:t>2019-2027</a:t>
            </a:r>
            <a:r>
              <a:rPr lang="hu-HU" dirty="0" smtClean="0"/>
              <a:t> között</a:t>
            </a:r>
            <a:r>
              <a:rPr lang="en-GB" dirty="0" smtClean="0"/>
              <a:t>?</a:t>
            </a:r>
            <a:endParaRPr lang="hu-HU" dirty="0" smtClean="0"/>
          </a:p>
          <a:p>
            <a:r>
              <a:rPr lang="en-GB" sz="1800" i="1" noProof="0" dirty="0" smtClean="0"/>
              <a:t>(</a:t>
            </a:r>
            <a:r>
              <a:rPr lang="hu-HU" sz="1800" i="1" noProof="0" dirty="0" smtClean="0"/>
              <a:t>Lásd a EM 20. oldal javaslatát</a:t>
            </a:r>
            <a:r>
              <a:rPr lang="en-GB" sz="1800" i="1" noProof="0" dirty="0" smtClean="0"/>
              <a:t>+ LFS 3.2.1) </a:t>
            </a:r>
            <a:r>
              <a:rPr lang="en-GB" sz="2000" noProof="0" dirty="0" smtClean="0"/>
              <a:t>	</a:t>
            </a:r>
          </a:p>
          <a:p>
            <a:pPr lvl="1"/>
            <a:r>
              <a:rPr lang="en-GB" sz="1800" b="1" noProof="0" dirty="0" smtClean="0">
                <a:solidFill>
                  <a:srgbClr val="C00000"/>
                </a:solidFill>
              </a:rPr>
              <a:t>€136,3m </a:t>
            </a:r>
            <a:r>
              <a:rPr lang="hu-HU" sz="1800" b="1" noProof="0" dirty="0" smtClean="0">
                <a:solidFill>
                  <a:srgbClr val="C00000"/>
                </a:solidFill>
              </a:rPr>
              <a:t>tagállamoknak</a:t>
            </a:r>
            <a:r>
              <a:rPr lang="en-GB" sz="1800" b="1" noProof="0" dirty="0" smtClean="0">
                <a:solidFill>
                  <a:srgbClr val="C00000"/>
                </a:solidFill>
              </a:rPr>
              <a:t>: </a:t>
            </a:r>
            <a:r>
              <a:rPr lang="hu-HU" sz="1800" dirty="0"/>
              <a:t>nemzeti rendszerek változásai</a:t>
            </a:r>
            <a:r>
              <a:rPr lang="en-GB" sz="1800" noProof="0" dirty="0" smtClean="0"/>
              <a:t>, NUI</a:t>
            </a:r>
            <a:r>
              <a:rPr lang="hu-HU" sz="1800" noProof="0" dirty="0" smtClean="0"/>
              <a:t> frissítése</a:t>
            </a:r>
            <a:r>
              <a:rPr lang="en-GB" sz="1800" noProof="0" dirty="0" smtClean="0"/>
              <a:t>, </a:t>
            </a:r>
            <a:r>
              <a:rPr lang="hu-HU" sz="1800" noProof="0" dirty="0" smtClean="0"/>
              <a:t>végfelhasználók képzése</a:t>
            </a:r>
            <a:r>
              <a:rPr lang="en-GB" sz="1800" noProof="0" dirty="0" smtClean="0"/>
              <a:t>. </a:t>
            </a:r>
          </a:p>
          <a:p>
            <a:pPr lvl="1"/>
            <a:r>
              <a:rPr lang="en-GB" sz="1800" b="1" noProof="0" dirty="0" smtClean="0">
                <a:solidFill>
                  <a:srgbClr val="92D050"/>
                </a:solidFill>
              </a:rPr>
              <a:t>€261.3m </a:t>
            </a:r>
            <a:r>
              <a:rPr lang="en-GB" sz="1800" b="1" noProof="0" dirty="0" err="1" smtClean="0">
                <a:solidFill>
                  <a:srgbClr val="92D050"/>
                </a:solidFill>
              </a:rPr>
              <a:t>eu</a:t>
            </a:r>
            <a:r>
              <a:rPr lang="en-GB" sz="1800" b="1" noProof="0" dirty="0" smtClean="0">
                <a:solidFill>
                  <a:srgbClr val="92D050"/>
                </a:solidFill>
              </a:rPr>
              <a:t>-LISA</a:t>
            </a:r>
            <a:r>
              <a:rPr lang="hu-HU" sz="1800" b="1" noProof="0" dirty="0" err="1" smtClean="0">
                <a:solidFill>
                  <a:srgbClr val="92D050"/>
                </a:solidFill>
              </a:rPr>
              <a:t>-nak</a:t>
            </a:r>
            <a:r>
              <a:rPr lang="en-GB" sz="1800" b="1" noProof="0" dirty="0" smtClean="0">
                <a:solidFill>
                  <a:srgbClr val="92D050"/>
                </a:solidFill>
              </a:rPr>
              <a:t>: </a:t>
            </a:r>
            <a:r>
              <a:rPr lang="en-GB" sz="1800" dirty="0" err="1"/>
              <a:t>az</a:t>
            </a:r>
            <a:r>
              <a:rPr lang="en-GB" sz="1800" dirty="0"/>
              <a:t> </a:t>
            </a:r>
            <a:r>
              <a:rPr lang="en-GB" sz="1800" dirty="0" err="1"/>
              <a:t>öt</a:t>
            </a:r>
            <a:r>
              <a:rPr lang="en-GB" sz="1800" dirty="0"/>
              <a:t> </a:t>
            </a:r>
            <a:r>
              <a:rPr lang="en-GB" sz="1800" dirty="0" err="1"/>
              <a:t>komponens</a:t>
            </a:r>
            <a:r>
              <a:rPr lang="en-GB" sz="1800" dirty="0"/>
              <a:t> </a:t>
            </a:r>
            <a:r>
              <a:rPr lang="en-GB" sz="1800" dirty="0" err="1"/>
              <a:t>fejlesztése</a:t>
            </a:r>
            <a:r>
              <a:rPr lang="en-GB" sz="1800" dirty="0"/>
              <a:t> </a:t>
            </a:r>
            <a:r>
              <a:rPr lang="en-GB" sz="1800" dirty="0" err="1"/>
              <a:t>és</a:t>
            </a:r>
            <a:r>
              <a:rPr lang="en-GB" sz="1800" dirty="0"/>
              <a:t> </a:t>
            </a:r>
            <a:r>
              <a:rPr lang="en-GB" sz="1800" dirty="0" err="1"/>
              <a:t>karbantartása</a:t>
            </a:r>
            <a:r>
              <a:rPr lang="en-GB" sz="1800" dirty="0"/>
              <a:t> (36.3m </a:t>
            </a:r>
            <a:r>
              <a:rPr lang="hu-HU" sz="1800" dirty="0" smtClean="0"/>
              <a:t>hozzáadva a SIS frissítéséhez</a:t>
            </a:r>
            <a:r>
              <a:rPr lang="en-GB" sz="1800" dirty="0" smtClean="0"/>
              <a:t>)</a:t>
            </a:r>
            <a:endParaRPr lang="en-GB" sz="1800" dirty="0"/>
          </a:p>
          <a:p>
            <a:pPr lvl="1"/>
            <a:r>
              <a:rPr lang="en-GB" sz="1800" b="1" noProof="0" dirty="0" smtClean="0">
                <a:solidFill>
                  <a:srgbClr val="7030A0"/>
                </a:solidFill>
                <a:ea typeface="+mn-ea"/>
                <a:cs typeface="+mn-cs"/>
              </a:rPr>
              <a:t>€48,9m Europol</a:t>
            </a:r>
            <a:r>
              <a:rPr lang="hu-HU" sz="1800" b="1" noProof="0" dirty="0" err="1" smtClean="0">
                <a:solidFill>
                  <a:srgbClr val="7030A0"/>
                </a:solidFill>
                <a:ea typeface="+mn-ea"/>
                <a:cs typeface="+mn-cs"/>
              </a:rPr>
              <a:t>nak</a:t>
            </a:r>
            <a:r>
              <a:rPr lang="en-GB" sz="1800" b="1" noProof="0" dirty="0" smtClean="0">
                <a:solidFill>
                  <a:srgbClr val="7030A0"/>
                </a:solidFill>
                <a:ea typeface="+mn-ea"/>
                <a:cs typeface="+mn-cs"/>
              </a:rPr>
              <a:t>: </a:t>
            </a:r>
            <a:r>
              <a:rPr lang="hu-HU" sz="1800" dirty="0">
                <a:ea typeface="+mn-ea"/>
                <a:cs typeface="+mn-cs"/>
              </a:rPr>
              <a:t>az informatikai rendszerek korszerűsítése</a:t>
            </a:r>
            <a:r>
              <a:rPr lang="en-GB" sz="1800" noProof="0" dirty="0" smtClean="0">
                <a:ea typeface="+mn-ea"/>
                <a:cs typeface="+mn-cs"/>
              </a:rPr>
              <a:t>;</a:t>
            </a:r>
          </a:p>
          <a:p>
            <a:pPr lvl="1"/>
            <a:r>
              <a:rPr lang="en-GB" sz="1800" b="1" noProof="0" dirty="0" smtClean="0">
                <a:solidFill>
                  <a:srgbClr val="3399FF"/>
                </a:solidFill>
                <a:ea typeface="+mn-ea"/>
                <a:cs typeface="+mn-cs"/>
              </a:rPr>
              <a:t>€2,0m CEPOL</a:t>
            </a:r>
            <a:r>
              <a:rPr lang="hu-HU" sz="1800" b="1" dirty="0" err="1" smtClean="0">
                <a:solidFill>
                  <a:srgbClr val="3399FF"/>
                </a:solidFill>
                <a:ea typeface="+mn-ea"/>
                <a:cs typeface="+mn-cs"/>
              </a:rPr>
              <a:t>-nak</a:t>
            </a:r>
            <a:r>
              <a:rPr lang="en-GB" sz="1800" b="1" noProof="0" dirty="0" smtClean="0">
                <a:solidFill>
                  <a:srgbClr val="3399FF"/>
                </a:solidFill>
                <a:ea typeface="+mn-ea"/>
                <a:cs typeface="+mn-cs"/>
              </a:rPr>
              <a:t>: </a:t>
            </a:r>
            <a:r>
              <a:rPr lang="hu-HU" sz="1800" dirty="0">
                <a:ea typeface="+mn-ea"/>
                <a:cs typeface="+mn-cs"/>
              </a:rPr>
              <a:t>az operatív </a:t>
            </a:r>
            <a:r>
              <a:rPr lang="hu-HU" sz="1800" dirty="0" smtClean="0">
                <a:ea typeface="+mn-ea"/>
                <a:cs typeface="+mn-cs"/>
              </a:rPr>
              <a:t>személyzet számára kialakított képzések előkészítése és bemutatása</a:t>
            </a:r>
            <a:endParaRPr lang="en-GB" sz="1800" noProof="0" dirty="0" smtClean="0">
              <a:ea typeface="+mn-ea"/>
              <a:cs typeface="+mn-cs"/>
            </a:endParaRPr>
          </a:p>
          <a:p>
            <a:pPr lvl="1"/>
            <a:r>
              <a:rPr lang="en-GB" sz="1800" b="1" noProof="0" dirty="0" smtClean="0">
                <a:solidFill>
                  <a:srgbClr val="FC7404"/>
                </a:solidFill>
                <a:ea typeface="+mn-ea"/>
                <a:cs typeface="+mn-cs"/>
              </a:rPr>
              <a:t>€4,8m EBCG</a:t>
            </a:r>
            <a:r>
              <a:rPr lang="hu-HU" sz="1800" b="1" noProof="0" dirty="0" err="1" smtClean="0">
                <a:solidFill>
                  <a:srgbClr val="FC7404"/>
                </a:solidFill>
                <a:ea typeface="+mn-ea"/>
                <a:cs typeface="+mn-cs"/>
              </a:rPr>
              <a:t>-nek</a:t>
            </a:r>
            <a:r>
              <a:rPr lang="en-GB" sz="1800" b="1" noProof="0" dirty="0" smtClean="0">
                <a:solidFill>
                  <a:srgbClr val="FC7404"/>
                </a:solidFill>
                <a:ea typeface="+mn-ea"/>
                <a:cs typeface="+mn-cs"/>
              </a:rPr>
              <a:t>: </a:t>
            </a:r>
            <a:r>
              <a:rPr lang="hu-HU" sz="1800" dirty="0" smtClean="0">
                <a:ea typeface="+mn-ea"/>
                <a:cs typeface="+mn-cs"/>
              </a:rPr>
              <a:t>az ideiglenes csoport közreműködése az identitások közötti kapcsolatok hitelesítésére, addig amíg a MID használatba kerül</a:t>
            </a:r>
            <a:endParaRPr lang="en-GB" sz="1800" noProof="0" dirty="0" smtClean="0">
              <a:ea typeface="+mn-ea"/>
              <a:cs typeface="+mn-cs"/>
            </a:endParaRPr>
          </a:p>
          <a:p>
            <a:pPr lvl="1"/>
            <a:r>
              <a:rPr lang="en-GB" sz="1800" b="1" noProof="0" dirty="0" smtClean="0">
                <a:solidFill>
                  <a:srgbClr val="99CCFF"/>
                </a:solidFill>
                <a:ea typeface="+mn-ea"/>
                <a:cs typeface="+mn-cs"/>
              </a:rPr>
              <a:t>€7,7m DG Home</a:t>
            </a:r>
            <a:r>
              <a:rPr lang="hu-HU" sz="1800" b="1" noProof="0" dirty="0" err="1" smtClean="0">
                <a:solidFill>
                  <a:srgbClr val="99CCFF"/>
                </a:solidFill>
                <a:ea typeface="+mn-ea"/>
                <a:cs typeface="+mn-cs"/>
              </a:rPr>
              <a:t>-nak</a:t>
            </a:r>
            <a:r>
              <a:rPr lang="en-GB" sz="1800" b="1" noProof="0" dirty="0" smtClean="0">
                <a:solidFill>
                  <a:srgbClr val="99CCFF"/>
                </a:solidFill>
                <a:ea typeface="+mn-ea"/>
                <a:cs typeface="+mn-cs"/>
              </a:rPr>
              <a:t>: </a:t>
            </a:r>
            <a:r>
              <a:rPr lang="hu-HU" sz="1800" dirty="0">
                <a:ea typeface="+mn-ea"/>
                <a:cs typeface="+mn-cs"/>
              </a:rPr>
              <a:t>az </a:t>
            </a:r>
            <a:r>
              <a:rPr lang="hu-HU" sz="1800" dirty="0" err="1">
                <a:ea typeface="+mn-ea"/>
                <a:cs typeface="+mn-cs"/>
              </a:rPr>
              <a:t>UMF-fel</a:t>
            </a:r>
            <a:r>
              <a:rPr lang="hu-HU" sz="1800" dirty="0">
                <a:ea typeface="+mn-ea"/>
                <a:cs typeface="+mn-cs"/>
              </a:rPr>
              <a:t> foglalkozó bizottság felelőssége</a:t>
            </a:r>
            <a:endParaRPr lang="en-GB" sz="1800" noProof="0" dirty="0"/>
          </a:p>
        </p:txBody>
      </p:sp>
    </p:spTree>
    <p:extLst>
      <p:ext uri="{BB962C8B-B14F-4D97-AF65-F5344CB8AC3E}">
        <p14:creationId xmlns:p14="http://schemas.microsoft.com/office/powerpoint/2010/main" val="221515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2075" indent="-1588"/>
            <a:r>
              <a:rPr lang="hu-HU" dirty="0"/>
              <a:t>Költségvetési rész finanszírozás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hu-HU" noProof="0" dirty="0" smtClean="0"/>
              <a:t>Tagállamok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1" y="3140868"/>
            <a:ext cx="8849807" cy="2880420"/>
          </a:xfrm>
        </p:spPr>
        <p:txBody>
          <a:bodyPr/>
          <a:lstStyle/>
          <a:p>
            <a:pPr marL="182563" indent="-182563"/>
            <a:r>
              <a:rPr lang="hu-HU" sz="1600" dirty="0" err="1"/>
              <a:t>Testreszabás</a:t>
            </a:r>
            <a:r>
              <a:rPr lang="hu-HU" sz="1600" dirty="0"/>
              <a:t> NUI: amikor az ESP és a MID elérhetővé válik. Becsült </a:t>
            </a:r>
            <a:r>
              <a:rPr lang="hu-HU" sz="1600" dirty="0" smtClean="0"/>
              <a:t>erőforrás: </a:t>
            </a:r>
            <a:r>
              <a:rPr lang="hu-HU" sz="1600" dirty="0"/>
              <a:t>150 embernapra @ 700 € átlag 30 MS számára</a:t>
            </a:r>
            <a:r>
              <a:rPr lang="hu-HU" sz="1600" dirty="0" smtClean="0"/>
              <a:t>.</a:t>
            </a:r>
          </a:p>
          <a:p>
            <a:pPr marL="182563" indent="-182563"/>
            <a:r>
              <a:rPr lang="hu-HU" sz="1600" dirty="0"/>
              <a:t>Integrációs költség: 4 millió EUR / MS 30 </a:t>
            </a:r>
            <a:r>
              <a:rPr lang="hu-HU" sz="1600" dirty="0" smtClean="0"/>
              <a:t>tagállamnak </a:t>
            </a:r>
            <a:r>
              <a:rPr lang="hu-HU" sz="1600" dirty="0"/>
              <a:t>az </a:t>
            </a:r>
            <a:r>
              <a:rPr lang="hu-HU" sz="1600" dirty="0" err="1"/>
              <a:t>EES-vel</a:t>
            </a:r>
            <a:r>
              <a:rPr lang="hu-HU" sz="1600" dirty="0"/>
              <a:t> való analógia útján történő elosztása</a:t>
            </a:r>
            <a:r>
              <a:rPr lang="en-GB" sz="1600" noProof="0" dirty="0" smtClean="0"/>
              <a:t>.</a:t>
            </a:r>
            <a:r>
              <a:rPr lang="hu-HU" sz="1600" dirty="0"/>
              <a:t> </a:t>
            </a:r>
            <a:r>
              <a:rPr lang="hu-HU" sz="1600" noProof="0" dirty="0" smtClean="0"/>
              <a:t>Költségek </a:t>
            </a:r>
            <a:r>
              <a:rPr lang="en-GB" sz="1600" noProof="0" dirty="0" smtClean="0"/>
              <a:t>"</a:t>
            </a:r>
            <a:r>
              <a:rPr lang="hu-HU" sz="1600" dirty="0"/>
              <a:t>A meglévő nemzeti határinfrastruktúra integrációja, annak az egységes nemzeti interfészhez való kapcsolódása</a:t>
            </a:r>
            <a:r>
              <a:rPr lang="en-GB" sz="1600" noProof="0" dirty="0" smtClean="0"/>
              <a:t>" </a:t>
            </a:r>
            <a:r>
              <a:rPr lang="hu-HU" sz="1600" noProof="0" dirty="0" smtClean="0"/>
              <a:t>érdekében. </a:t>
            </a:r>
            <a:r>
              <a:rPr lang="en-GB" sz="1600" noProof="0" dirty="0" smtClean="0"/>
              <a:t>(</a:t>
            </a:r>
            <a:r>
              <a:rPr lang="hu-HU" sz="1600" noProof="0" dirty="0" smtClean="0"/>
              <a:t>60. cikk</a:t>
            </a:r>
            <a:r>
              <a:rPr lang="en-GB" sz="1600" noProof="0" dirty="0" smtClean="0"/>
              <a:t>) </a:t>
            </a:r>
          </a:p>
          <a:p>
            <a:pPr marL="182563" indent="-182563"/>
            <a:r>
              <a:rPr lang="en-GB" sz="1600" i="1" dirty="0"/>
              <a:t>(</a:t>
            </a:r>
            <a:r>
              <a:rPr lang="en-GB" sz="1600" i="1" dirty="0" err="1"/>
              <a:t>Ezek</a:t>
            </a:r>
            <a:r>
              <a:rPr lang="en-GB" sz="1600" i="1" dirty="0"/>
              <a:t> </a:t>
            </a:r>
            <a:r>
              <a:rPr lang="en-GB" sz="1600" i="1" dirty="0" err="1"/>
              <a:t>nem</a:t>
            </a:r>
            <a:r>
              <a:rPr lang="en-GB" sz="1600" i="1" dirty="0"/>
              <a:t> </a:t>
            </a:r>
            <a:r>
              <a:rPr lang="en-GB" sz="1600" i="1" dirty="0" err="1"/>
              <a:t>az</a:t>
            </a:r>
            <a:r>
              <a:rPr lang="en-GB" sz="1600" i="1" dirty="0"/>
              <a:t> NUI </a:t>
            </a:r>
            <a:r>
              <a:rPr lang="en-GB" sz="1600" i="1" dirty="0" err="1"/>
              <a:t>fejlesztésére</a:t>
            </a:r>
            <a:r>
              <a:rPr lang="en-GB" sz="1600" i="1" dirty="0"/>
              <a:t> </a:t>
            </a:r>
            <a:r>
              <a:rPr lang="en-GB" sz="1600" i="1" dirty="0" err="1"/>
              <a:t>vagy</a:t>
            </a:r>
            <a:r>
              <a:rPr lang="en-GB" sz="1600" i="1" dirty="0"/>
              <a:t> </a:t>
            </a:r>
            <a:r>
              <a:rPr lang="en-GB" sz="1600" i="1" dirty="0" err="1"/>
              <a:t>végrehajtására</a:t>
            </a:r>
            <a:r>
              <a:rPr lang="en-GB" sz="1600" i="1" dirty="0"/>
              <a:t> </a:t>
            </a:r>
            <a:r>
              <a:rPr lang="en-GB" sz="1600" i="1" dirty="0" err="1"/>
              <a:t>vonatkoznak</a:t>
            </a:r>
            <a:r>
              <a:rPr lang="en-GB" sz="1600" i="1" dirty="0"/>
              <a:t>!)</a:t>
            </a:r>
            <a:endParaRPr lang="en-GB" sz="1600" i="1" noProof="0" dirty="0" smtClean="0"/>
          </a:p>
          <a:p>
            <a:pPr marL="182563" indent="-182563"/>
            <a:endParaRPr lang="en-GB" sz="1600" noProof="0" dirty="0" smtClean="0"/>
          </a:p>
          <a:p>
            <a:pPr marL="182563" indent="-182563"/>
            <a:r>
              <a:rPr lang="hu-HU" sz="1600" dirty="0"/>
              <a:t>A tagállamok által szervezett képzés a végfelhasználók számára: 10 000 </a:t>
            </a:r>
            <a:r>
              <a:rPr lang="hu-HU" sz="1600" dirty="0" smtClean="0"/>
              <a:t>résztvevő képzésére 1000 </a:t>
            </a:r>
            <a:r>
              <a:rPr lang="hu-HU" sz="1600" dirty="0"/>
              <a:t>euró </a:t>
            </a:r>
            <a:r>
              <a:rPr lang="hu-HU" sz="1600" dirty="0" smtClean="0"/>
              <a:t>a </a:t>
            </a:r>
            <a:r>
              <a:rPr lang="en-US" sz="1600" dirty="0" err="1"/>
              <a:t>költségvetési</a:t>
            </a:r>
            <a:r>
              <a:rPr lang="en-US" sz="1600" dirty="0"/>
              <a:t> </a:t>
            </a:r>
            <a:r>
              <a:rPr lang="en-US" sz="1600" dirty="0" err="1"/>
              <a:t>keret</a:t>
            </a:r>
            <a:endParaRPr lang="en-US" sz="1600" dirty="0"/>
          </a:p>
          <a:p>
            <a:pPr marL="0" indent="0">
              <a:buNone/>
            </a:pPr>
            <a:endParaRPr lang="en-GB" sz="1600" noProof="0" dirty="0" smtClean="0"/>
          </a:p>
          <a:p>
            <a:pPr marL="182563" indent="-182563"/>
            <a:r>
              <a:rPr lang="hu-HU" sz="1600" dirty="0"/>
              <a:t>Használja az </a:t>
            </a:r>
            <a:r>
              <a:rPr lang="hu-HU" sz="1600" dirty="0" err="1"/>
              <a:t>ISF-et</a:t>
            </a:r>
            <a:r>
              <a:rPr lang="hu-HU" sz="1600" dirty="0"/>
              <a:t> (határok és rendőrség) arra, hogy kérjen társfinanszírozást további nemzeti integrációs és alkalmazkodási problémák megoldására</a:t>
            </a:r>
            <a:r>
              <a:rPr lang="en-GB" sz="1600" dirty="0" smtClean="0"/>
              <a:t>.</a:t>
            </a:r>
            <a:endParaRPr lang="en-GB" sz="1600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776197-562E-4628-977E-A0BA93F9DEE6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6492"/>
            <a:ext cx="8428388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8"/>
          <p:cNvSpPr txBox="1">
            <a:spLocks/>
          </p:cNvSpPr>
          <p:nvPr/>
        </p:nvSpPr>
        <p:spPr bwMode="auto">
          <a:xfrm>
            <a:off x="288032" y="1066800"/>
            <a:ext cx="8748464" cy="512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87313" indent="-87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0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400" b="0">
                <a:solidFill>
                  <a:srgbClr val="0F5494"/>
                </a:solidFill>
                <a:latin typeface="+mn-lt"/>
              </a:defRPr>
            </a:lvl2pPr>
            <a:lvl3pPr marL="989013" indent="-274638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rgbClr val="0F5494"/>
                </a:solidFill>
                <a:latin typeface="+mn-lt"/>
              </a:defRPr>
            </a:lvl3pPr>
            <a:lvl4pPr marL="1252538" indent="-26352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 pitchFamily="34" charset="0"/>
              </a:defRPr>
            </a:lvl4pPr>
            <a:lvl5pPr marL="1439863" indent="-187325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lvl="0" indent="-204787">
              <a:buClr>
                <a:srgbClr val="FFFFFF"/>
              </a:buClr>
              <a:buNone/>
              <a:defRPr/>
            </a:pPr>
            <a:r>
              <a:rPr lang="hu-HU" sz="1600" b="0" i="1" kern="0" dirty="0"/>
              <a:t>a 3.2.1. szakasz összefoglaló - a működési előirányzatok 3.2.2.5. szakasza (3. cím)</a:t>
            </a:r>
            <a:endParaRPr kumimoji="0" lang="fr-BE" sz="1600" b="0" i="1" u="none" strike="noStrike" kern="0" cap="none" spc="0" normalizeH="0" baseline="0" noProof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0" indent="-20478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endParaRPr kumimoji="0" lang="fr-BE" sz="1600" b="0" i="1" u="none" strike="noStrike" kern="0" cap="none" spc="0" normalizeH="0" baseline="0" noProof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498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</Words>
  <Application>Microsoft Office PowerPoint</Application>
  <PresentationFormat>Diavetítés a képernyőre (4:3 oldalarány)</PresentationFormat>
  <Paragraphs>49</Paragraphs>
  <Slides>6</Slides>
  <Notes>4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PowerPoint bemutató</vt:lpstr>
      <vt:lpstr>Budget overview</vt:lpstr>
      <vt:lpstr>Költségvetés Áttekintés</vt:lpstr>
      <vt:lpstr>Budget details</vt:lpstr>
      <vt:lpstr>Költségvetés részletezése</vt:lpstr>
      <vt:lpstr>Költségvetési rész finanszírozás Tagállamok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Szolnoki Zsolt</dc:creator>
  <cp:lastModifiedBy>Szolnoki Zsolt</cp:lastModifiedBy>
  <cp:revision>1</cp:revision>
  <dcterms:created xsi:type="dcterms:W3CDTF">2018-10-09T13:37:39Z</dcterms:created>
  <dcterms:modified xsi:type="dcterms:W3CDTF">2018-10-09T13:38:02Z</dcterms:modified>
</cp:coreProperties>
</file>